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notesMasterIdLst>
    <p:notesMasterId r:id="rId27"/>
  </p:notesMasterIdLst>
  <p:sldIdLst>
    <p:sldId id="256" r:id="rId4"/>
    <p:sldId id="257" r:id="rId5"/>
    <p:sldId id="258" r:id="rId6"/>
    <p:sldId id="259" r:id="rId7"/>
    <p:sldId id="275" r:id="rId8"/>
    <p:sldId id="260" r:id="rId9"/>
    <p:sldId id="261" r:id="rId10"/>
    <p:sldId id="263" r:id="rId11"/>
    <p:sldId id="264" r:id="rId12"/>
    <p:sldId id="280" r:id="rId13"/>
    <p:sldId id="276" r:id="rId14"/>
    <p:sldId id="279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7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79181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996" autoAdjust="0"/>
    <p:restoredTop sz="94620" autoAdjust="0"/>
  </p:normalViewPr>
  <p:slideViewPr>
    <p:cSldViewPr>
      <p:cViewPr varScale="1">
        <p:scale>
          <a:sx n="102" d="100"/>
          <a:sy n="102" d="100"/>
        </p:scale>
        <p:origin x="-72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A0AE8B7-B62F-4877-916D-801E68AABB59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FA86C9E-24E7-45E2-88F6-DEB85B3E8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5E763-A4AD-414F-82F0-6682CF522ABB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40AC2-17BE-4EE9-A9C1-094D942957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95C2F-B5E5-4AB3-B5BC-D035B966834C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3C32C-8071-46BB-BB55-B1ED3ADF1C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B9124-4010-41AF-8244-E2DB4680E963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572CB-05BF-4370-A3BA-C35C206F06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2F62A-FD27-49A1-9ABF-BA60BF16B3CF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753B2-31D0-4E8A-AEC5-D37BA39DA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62431-4A80-4F56-A84A-75502C3FB543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6A778-C345-48CF-82FD-7661534336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31329-96C6-4ACF-81A9-D603E4B8F564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97DDE-BABC-4BEF-ABCB-793A4C12B5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63F0E-13C8-46F9-AEC1-E81DCDB1D096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E1785-3E80-4F65-8F02-DCAEC8C890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B23B0-AFF0-4B81-A73C-9A33C07A56B7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39163-1A5D-4DB4-82E8-E2C2473E7E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D7CC2-6404-43EA-83B6-D505F917B413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AC78C-9641-46C6-A57B-E1F2535CB5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E5A59-7DA4-4CFB-BF4F-F60F9F135B85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34DDF-9718-476E-A6D2-8D2ACF47AF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59141-8444-496F-8FEC-94DA3A62EC20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D7E8A-BAA7-478D-8A96-431DBC67FC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7BF31-47A5-4FA5-A9D9-1A7BFC68DD74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4C984-2A37-4EFB-93BA-03CBE5C9C6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A497-BB2D-4B6A-8EBF-524035992B92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34C00-499F-4A23-BCA5-C9AFE1345C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A0249-7EBA-4E1A-956C-409E4E06830D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68256-ED85-4DB7-96C6-C9B9522FF6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BAF26-B054-4492-8E0A-80A21A95743E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1FB7C-EF9B-4C3E-9D18-7C2AD4093C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7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2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3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0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9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D97C2-AE6B-4CC6-8411-29CD2A6FE87C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 smtClean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08FF187-FBB6-4B6C-AFFC-4B58AA795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023DF-1AF4-49A2-A1EE-D8815739FAA1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3010E-4E53-4AB1-8FFA-8F089835CF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7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15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4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3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00B98-D10D-412C-A2C9-7EF8D880B20A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D5F3E-1773-49F8-9CE7-356DE26C23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A81FD-1F59-44B5-8141-186A840DE1ED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A6540-5CEB-4873-B184-9014AFCB4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438DC-7716-49A9-8295-1EBEF16DDD5B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CA660-91C7-4074-8D43-38F99E16CB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254B3-E310-4C23-8A7E-71C5FD4C6B85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5CD7C-B76E-4414-8182-856020CB5E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3" name="Rounded Rectangle 10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3A8F5-1C59-426E-9D5C-F3BA1C4E235B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C2EC5-CFBD-448B-8929-1075B82EC4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80C03-410A-4ADB-AA04-82E18D8A9292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25C2F-A634-4F5B-BDA4-B0395E2E31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Rounded Rectangle 11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9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8EE19-8A27-46A2-AFB9-01C997F96C1D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D0459-08E8-4EC6-8133-F9DEF6658A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Rounded Rectangle 8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1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2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0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C98C9-6B80-41C5-91EF-0FBAA8C56BD1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7F126-F4A6-40AC-A8B1-0E23468599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17032-870E-48DC-82DB-868E0671CFF0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4A58F-1893-4F0D-BDEE-B2755F7F73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73A1B-664D-466B-8CE9-A47E851857CF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1C54C-23D5-4C38-8743-4D67FA5E2C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9EA4C-7B75-4D59-B427-10C226729148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54104-1878-4589-8F47-4CD9F2DFB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38F67-2B97-4B80-84EB-54B5DF16C7D4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89430-638F-49E3-92D1-FD070DDF1C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3B9F4-EF52-45F2-BB41-DE1BA26E570B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ABD9D-263C-4DB9-B044-B8C88A6956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30D4D-40B9-4348-BA0F-A0B352A34EF9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E07A1-92FE-462E-A431-2BAC0138F4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9E3BC-D5DA-46D2-ADE7-7409B84BDD11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C87D4-5872-426F-AD75-67BBB6C85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26389-F9AA-4CEA-B0BE-571A8C67AC8E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A4BFC-9CA0-4AEF-A99D-4FDB062ABB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BD7237-622D-4945-98B9-163D6995E714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CD1F7A-1616-4E34-8A21-972E8C126E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25" r:id="rId2"/>
    <p:sldLayoutId id="2147483743" r:id="rId3"/>
    <p:sldLayoutId id="2147483724" r:id="rId4"/>
    <p:sldLayoutId id="2147483723" r:id="rId5"/>
    <p:sldLayoutId id="2147483722" r:id="rId6"/>
    <p:sldLayoutId id="2147483744" r:id="rId7"/>
    <p:sldLayoutId id="2147483745" r:id="rId8"/>
    <p:sldLayoutId id="2147483746" r:id="rId9"/>
    <p:sldLayoutId id="2147483721" r:id="rId10"/>
    <p:sldLayoutId id="214748374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045379-5F74-4F12-B582-94C6EEDA8D4C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2F1B00-DE61-44E4-B042-9670AF0F3A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5" r:id="rId2"/>
    <p:sldLayoutId id="2147483734" r:id="rId3"/>
    <p:sldLayoutId id="2147483733" r:id="rId4"/>
    <p:sldLayoutId id="2147483732" r:id="rId5"/>
    <p:sldLayoutId id="2147483731" r:id="rId6"/>
    <p:sldLayoutId id="2147483730" r:id="rId7"/>
    <p:sldLayoutId id="2147483729" r:id="rId8"/>
    <p:sldLayoutId id="2147483728" r:id="rId9"/>
    <p:sldLayoutId id="2147483727" r:id="rId10"/>
    <p:sldLayoutId id="214748372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6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7FCF98-3DE6-4E6C-B473-B1425F71E942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813887-E206-4224-9156-153B04BDED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1" r:id="rId2"/>
    <p:sldLayoutId id="2147483749" r:id="rId3"/>
    <p:sldLayoutId id="2147483740" r:id="rId4"/>
    <p:sldLayoutId id="2147483739" r:id="rId5"/>
    <p:sldLayoutId id="2147483738" r:id="rId6"/>
    <p:sldLayoutId id="2147483750" r:id="rId7"/>
    <p:sldLayoutId id="2147483751" r:id="rId8"/>
    <p:sldLayoutId id="2147483752" r:id="rId9"/>
    <p:sldLayoutId id="2147483737" r:id="rId10"/>
    <p:sldLayoutId id="214748375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9pPr>
    </p:titleStyle>
    <p:bodyStyle>
      <a:lvl1pPr marL="342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ct val="20000"/>
        </a:spcBef>
        <a:spcAft>
          <a:spcPct val="0"/>
        </a:spcAft>
        <a:buClr>
          <a:srgbClr val="B5AE53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ct val="20000"/>
        </a:spcBef>
        <a:spcAft>
          <a:spcPct val="0"/>
        </a:spcAft>
        <a:buClr>
          <a:srgbClr val="848058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ct val="20000"/>
        </a:spcBef>
        <a:spcAft>
          <a:spcPct val="0"/>
        </a:spcAft>
        <a:buClr>
          <a:srgbClr val="E8B54D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891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3" y="0"/>
            <a:ext cx="1773237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9800" y="1772816"/>
            <a:ext cx="9124200" cy="424731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Агротехника растениеводства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на территории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МБОУ СОШ №24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П. Сосновка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«Школьный агропарк»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3620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1"/>
                </a:solidFill>
              </a:rPr>
              <a:t>Областной конкурс «Юные исследователи природы» 2017 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637333" y="1628800"/>
            <a:ext cx="3274815" cy="3392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3528" y="3645024"/>
            <a:ext cx="3168352" cy="300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132" name="TextBox 7"/>
          <p:cNvSpPr txBox="1">
            <a:spLocks noChangeArrowheads="1"/>
          </p:cNvSpPr>
          <p:nvPr/>
        </p:nvSpPr>
        <p:spPr bwMode="auto">
          <a:xfrm>
            <a:off x="250825" y="2005013"/>
            <a:ext cx="54006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Нашу школу на конкурсе представляли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 Осипенко Юлия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со своей работой </a:t>
            </a:r>
            <a:r>
              <a:rPr lang="ru-RU" sz="1400" b="1" i="1">
                <a:latin typeface="Times New Roman" pitchFamily="18" charset="0"/>
                <a:cs typeface="Times New Roman" pitchFamily="18" charset="0"/>
              </a:rPr>
              <a:t>«Технология выращивания в открытом грунте  высокоплодородных томатов»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Осипенко Виктория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со своей работой </a:t>
            </a:r>
            <a:r>
              <a:rPr lang="ru-RU" sz="1400" b="1" i="1">
                <a:latin typeface="Times New Roman" pitchFamily="18" charset="0"/>
                <a:cs typeface="Times New Roman" pitchFamily="18" charset="0"/>
              </a:rPr>
              <a:t>«Влияние почвенных условий на рост и плодоношение огурцов», </a:t>
            </a:r>
          </a:p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Чебурахина Анна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со своей работой </a:t>
            </a:r>
            <a:r>
              <a:rPr lang="ru-RU" sz="1400" b="1" i="1">
                <a:latin typeface="Times New Roman" pitchFamily="18" charset="0"/>
                <a:cs typeface="Times New Roman" pitchFamily="18" charset="0"/>
              </a:rPr>
              <a:t>«Способы размножения лимонов в домашних условиях».</a:t>
            </a:r>
          </a:p>
        </p:txBody>
      </p:sp>
      <p:sp>
        <p:nvSpPr>
          <p:cNvPr id="48133" name="TextBox 8"/>
          <p:cNvSpPr txBox="1">
            <a:spLocks noChangeArrowheads="1"/>
          </p:cNvSpPr>
          <p:nvPr/>
        </p:nvSpPr>
        <p:spPr bwMode="auto">
          <a:xfrm>
            <a:off x="5651500" y="5084763"/>
            <a:ext cx="32750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Таджиматова Кристина </a:t>
            </a:r>
            <a:r>
              <a:rPr lang="ru-RU" sz="1200">
                <a:latin typeface="Candara" pitchFamily="34" charset="0"/>
              </a:rPr>
              <a:t>со своей работой </a:t>
            </a:r>
            <a:r>
              <a:rPr lang="ru-RU" sz="1400" b="1" i="1">
                <a:latin typeface="Times New Roman" pitchFamily="18" charset="0"/>
                <a:cs typeface="Times New Roman" pitchFamily="18" charset="0"/>
              </a:rPr>
              <a:t>«Влияние двукратной обрезки на плодоношение и качество плодов малины»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заняла 3 место.</a:t>
            </a:r>
          </a:p>
        </p:txBody>
      </p:sp>
      <p:pic>
        <p:nvPicPr>
          <p:cNvPr id="48134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3325" y="3709988"/>
            <a:ext cx="165735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Областной конкурс «Юные исследователи природы» 2018</a:t>
            </a:r>
          </a:p>
        </p:txBody>
      </p:sp>
      <p:pic>
        <p:nvPicPr>
          <p:cNvPr id="1026" name="Picture 2" descr="C:\Users\Ученик\Pictures\DwR05RhIwg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932340" y="1591056"/>
            <a:ext cx="3111810" cy="4149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49155" name="Прямоугольник 2"/>
          <p:cNvSpPr>
            <a:spLocks noChangeArrowheads="1"/>
          </p:cNvSpPr>
          <p:nvPr/>
        </p:nvSpPr>
        <p:spPr bwMode="auto">
          <a:xfrm>
            <a:off x="250825" y="1901825"/>
            <a:ext cx="50419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Нашу школу на конкурсе представляли :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Шляпникова Анастасия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со своей работой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«Выращивание луковичных растений в зимний период».</a:t>
            </a: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Хурматулина Алина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со своей работой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«Выращивание перца в условиях теплицы и открытого грунта».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167844" y="3572298"/>
            <a:ext cx="226825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55576" y="3877100"/>
            <a:ext cx="1661564" cy="2581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158" name="TextBox 6"/>
          <p:cNvSpPr txBox="1">
            <a:spLocks noChangeArrowheads="1"/>
          </p:cNvSpPr>
          <p:nvPr/>
        </p:nvSpPr>
        <p:spPr bwMode="auto">
          <a:xfrm>
            <a:off x="3348038" y="6457950"/>
            <a:ext cx="18716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latin typeface="Candara" pitchFamily="34" charset="0"/>
              </a:rPr>
              <a:t>Шляпникова Анастасия</a:t>
            </a:r>
          </a:p>
        </p:txBody>
      </p:sp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900113" y="6381750"/>
            <a:ext cx="14398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latin typeface="Candara" pitchFamily="34" charset="0"/>
              </a:rPr>
              <a:t>Хурматулина Алина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43071" y="90871"/>
            <a:ext cx="2762383" cy="4014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116565" y="44624"/>
            <a:ext cx="3024336" cy="4107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248908" y="44624"/>
            <a:ext cx="2771800" cy="4108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929291" y="3320988"/>
            <a:ext cx="3131859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905454" y="3356992"/>
            <a:ext cx="2880320" cy="3717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182" name="TextBox 6"/>
          <p:cNvSpPr txBox="1">
            <a:spLocks noChangeArrowheads="1"/>
          </p:cNvSpPr>
          <p:nvPr/>
        </p:nvSpPr>
        <p:spPr bwMode="auto">
          <a:xfrm>
            <a:off x="179388" y="4151313"/>
            <a:ext cx="2725737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На ёлках главы ГО Карпинск и г. Екатеринбурга (Экспоёлка)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51520" y="821573"/>
            <a:ext cx="6624736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627784" y="1796806"/>
            <a:ext cx="6294208" cy="4720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1204" name="TextBox 6"/>
          <p:cNvSpPr txBox="1">
            <a:spLocks noChangeArrowheads="1"/>
          </p:cNvSpPr>
          <p:nvPr/>
        </p:nvSpPr>
        <p:spPr bwMode="auto">
          <a:xfrm>
            <a:off x="684213" y="12700"/>
            <a:ext cx="7775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>
                <a:latin typeface="Times New Roman" pitchFamily="18" charset="0"/>
                <a:cs typeface="Times New Roman" pitchFamily="18" charset="0"/>
              </a:rPr>
              <a:t>Гидропонная установка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347864" y="0"/>
            <a:ext cx="5796136" cy="5005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-68080"/>
            <a:ext cx="5850396" cy="4387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871192" y="1403394"/>
            <a:ext cx="7272808" cy="5454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1919" y="2624669"/>
            <a:ext cx="6224013" cy="38740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572000" y="3249361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11560" y="836712"/>
            <a:ext cx="4108292" cy="45243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Учебно-исследовательская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конференция;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исследователь»;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«Природа Урала».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«Зеленые тропы Урала»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Юный аграрий» в рамках областного конкурса «Юные исследователи природы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267744" y="4293096"/>
            <a:ext cx="3470238" cy="2315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4275" name="TextBox 4"/>
          <p:cNvSpPr txBox="1">
            <a:spLocks noChangeArrowheads="1"/>
          </p:cNvSpPr>
          <p:nvPr/>
        </p:nvSpPr>
        <p:spPr bwMode="auto">
          <a:xfrm>
            <a:off x="1727200" y="0"/>
            <a:ext cx="7416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i="1">
                <a:latin typeface="Times New Roman" pitchFamily="18" charset="0"/>
                <a:cs typeface="Times New Roman" pitchFamily="18" charset="0"/>
              </a:rPr>
              <a:t>Урожай 2017 и 2018 года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484438" y="836613"/>
          <a:ext cx="6530975" cy="3313112"/>
        </p:xfrm>
        <a:graphic>
          <a:graphicData uri="http://schemas.openxmlformats.org/drawingml/2006/table">
            <a:tbl>
              <a:tblPr/>
              <a:tblGrid>
                <a:gridCol w="574675"/>
                <a:gridCol w="2160587"/>
                <a:gridCol w="1812925"/>
                <a:gridCol w="1982788"/>
              </a:tblGrid>
              <a:tr h="1104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овощей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Томаты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120кг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130кг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Огурцы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58кг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60кг700г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Перцы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18кг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20кг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картофель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кг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 кг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101655" y="4476150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07504" y="332656"/>
            <a:ext cx="1944216" cy="3096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388" y="188913"/>
            <a:ext cx="8856662" cy="14398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Планомерный результат нашей деятельности –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базовой площадки Дворца молодежи!!!</a:t>
            </a:r>
          </a:p>
        </p:txBody>
      </p:sp>
      <p:pic>
        <p:nvPicPr>
          <p:cNvPr id="55298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 b="3346"/>
          <a:stretch>
            <a:fillRect/>
          </a:stretch>
        </p:blipFill>
        <p:spPr>
          <a:xfrm>
            <a:off x="1258888" y="1557338"/>
            <a:ext cx="2913062" cy="4225925"/>
          </a:xfrm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293688" y="5876925"/>
            <a:ext cx="8858250" cy="7921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Огромные возможности для нас, для нашей сельской школы!!!</a:t>
            </a:r>
          </a:p>
        </p:txBody>
      </p:sp>
      <p:pic>
        <p:nvPicPr>
          <p:cNvPr id="55300" name="Рисунок 5"/>
          <p:cNvPicPr>
            <a:picLocks noChangeAspect="1"/>
          </p:cNvPicPr>
          <p:nvPr/>
        </p:nvPicPr>
        <p:blipFill>
          <a:blip r:embed="rId3"/>
          <a:srcRect t="2063" r="2174" b="3607"/>
          <a:stretch>
            <a:fillRect/>
          </a:stretch>
        </p:blipFill>
        <p:spPr bwMode="auto">
          <a:xfrm>
            <a:off x="4722813" y="1522413"/>
            <a:ext cx="2811462" cy="42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2"/>
          <p:cNvSpPr>
            <a:spLocks noGrp="1"/>
          </p:cNvSpPr>
          <p:nvPr>
            <p:ph type="title"/>
          </p:nvPr>
        </p:nvSpPr>
        <p:spPr>
          <a:xfrm>
            <a:off x="107950" y="561975"/>
            <a:ext cx="8785225" cy="1252538"/>
          </a:xfrm>
        </p:spPr>
        <p:txBody>
          <a:bodyPr/>
          <a:lstStyle/>
          <a:p>
            <a:r>
              <a:rPr lang="ru-RU" sz="3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реализации проекта в школу поступило оборудование стоимостью около 2-х миллионов рублей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10952" y="1988840"/>
            <a:ext cx="5709204" cy="4281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843808" y="2091256"/>
            <a:ext cx="6212160" cy="4659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115616" y="2536928"/>
            <a:ext cx="5740085" cy="4305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TextBox 5"/>
          <p:cNvSpPr txBox="1">
            <a:spLocks noChangeArrowheads="1"/>
          </p:cNvSpPr>
          <p:nvPr/>
        </p:nvSpPr>
        <p:spPr bwMode="auto">
          <a:xfrm>
            <a:off x="684213" y="3279775"/>
            <a:ext cx="77755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>
                <a:latin typeface="Times New Roman" pitchFamily="18" charset="0"/>
                <a:cs typeface="Times New Roman" pitchFamily="18" charset="0"/>
              </a:rPr>
              <a:t>Школьники уже оценили возможности цифровых лабораторий: замерили содержание углекислого газа в атмосфере кабинета и выяснили, что после урока процент CO2 стал больше. </a:t>
            </a:r>
            <a:endParaRPr lang="ru-RU" sz="3600" i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7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50813"/>
            <a:ext cx="4824413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3175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11560" y="1052736"/>
            <a:ext cx="7272808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364335">
            <a:off x="5477056" y="285828"/>
            <a:ext cx="3323861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21010760">
            <a:off x="611560" y="3717032"/>
            <a:ext cx="2085696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694880">
            <a:off x="5462540" y="4006128"/>
            <a:ext cx="3352892" cy="2514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20928095">
            <a:off x="289143" y="357044"/>
            <a:ext cx="2870488" cy="2151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2014217" y="2967335"/>
            <a:ext cx="511556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МБОУ СОШ №24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п.Сосновка</a:t>
            </a:r>
            <a:endParaRPr lang="ru-RU" sz="5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 rot="20924636">
            <a:off x="270715" y="641768"/>
            <a:ext cx="3419872" cy="2563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20832452">
            <a:off x="416330" y="3985489"/>
            <a:ext cx="3353326" cy="2514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8372" name="TextBox 4"/>
          <p:cNvSpPr txBox="1">
            <a:spLocks noChangeArrowheads="1"/>
          </p:cNvSpPr>
          <p:nvPr/>
        </p:nvSpPr>
        <p:spPr bwMode="auto">
          <a:xfrm>
            <a:off x="3011488" y="1679575"/>
            <a:ext cx="6024562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>
                <a:latin typeface="Times New Roman" pitchFamily="18" charset="0"/>
                <a:cs typeface="Times New Roman" pitchFamily="18" charset="0"/>
              </a:rPr>
              <a:t>Основная цель работы базовой площадки – увлечь детей наукой и естественнонаучным творчеством, научить думать, исследовать, а также повысить профессиональное мастерство педагогов, обучающих детей по естественнонаучному направлению.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TextBox 4"/>
          <p:cNvSpPr txBox="1">
            <a:spLocks noChangeArrowheads="1"/>
          </p:cNvSpPr>
          <p:nvPr/>
        </p:nvSpPr>
        <p:spPr bwMode="auto">
          <a:xfrm>
            <a:off x="1979613" y="30163"/>
            <a:ext cx="6985000" cy="707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>
                <a:latin typeface="Times New Roman" pitchFamily="18" charset="0"/>
                <a:cs typeface="Times New Roman" pitchFamily="18" charset="0"/>
              </a:rPr>
              <a:t>ПЛАНЫ НА БУДУЩЕЕ</a:t>
            </a:r>
          </a:p>
          <a:p>
            <a:pPr algn="just"/>
            <a:r>
              <a:rPr lang="ru-RU" sz="220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>
                <a:latin typeface="Times New Roman" pitchFamily="18" charset="0"/>
                <a:cs typeface="Times New Roman" pitchFamily="18" charset="0"/>
              </a:rPr>
              <a:t>Создание рентабельного тепличного хозяйства при школе.</a:t>
            </a:r>
          </a:p>
          <a:p>
            <a:pPr algn="just"/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>
                <a:latin typeface="Times New Roman" pitchFamily="18" charset="0"/>
                <a:cs typeface="Times New Roman" pitchFamily="18" charset="0"/>
              </a:rPr>
              <a:t>2. Повышение уровня профессиональной квалификации педагогических кадров, реализующих инновационный проект по развитию агротехники растениеводства.</a:t>
            </a:r>
          </a:p>
          <a:p>
            <a:pPr algn="just"/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>
                <a:latin typeface="Times New Roman" pitchFamily="18" charset="0"/>
                <a:cs typeface="Times New Roman" pitchFamily="18" charset="0"/>
              </a:rPr>
              <a:t>3. Ранняя профилизация школьников и увеличение количества выпускников, поступающих в сельскохозяйственные ВУЗы и профессиональные образовательные учреждения СПО. </a:t>
            </a:r>
          </a:p>
          <a:p>
            <a:pPr algn="just"/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>
                <a:latin typeface="Times New Roman" pitchFamily="18" charset="0"/>
                <a:cs typeface="Times New Roman" pitchFamily="18" charset="0"/>
              </a:rPr>
              <a:t>4. Расширение сферы образовательных услуг в области включения обучающихся в сельскохозяйственную деятельность (разработка и внедрение программ  мастер – классов  для обучающихся и педагогов ДОУ и школ; организация летней профильной школы аграрной направленности).</a:t>
            </a:r>
          </a:p>
          <a:p>
            <a:pPr algn="just"/>
            <a:endParaRPr lang="ru-RU">
              <a:latin typeface="Candara" pitchFamily="34" charset="0"/>
            </a:endParaRPr>
          </a:p>
          <a:p>
            <a:endParaRPr lang="ru-RU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Заголовок 2"/>
          <p:cNvSpPr>
            <a:spLocks noGrp="1"/>
          </p:cNvSpPr>
          <p:nvPr>
            <p:ph type="title"/>
          </p:nvPr>
        </p:nvSpPr>
        <p:spPr>
          <a:xfrm>
            <a:off x="539750" y="2565400"/>
            <a:ext cx="8229600" cy="3959225"/>
          </a:xfrm>
        </p:spPr>
        <p:txBody>
          <a:bodyPr/>
          <a:lstStyle/>
          <a:p>
            <a:r>
              <a:rPr lang="ru-RU" sz="40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Отношение к земле требует работы не только ума, но и сердца. Опытническая работа служит своеобразным индикатором результата трудового обучения и воспитания.</a:t>
            </a:r>
            <a:endParaRPr lang="ru-RU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 rot="20787124">
            <a:off x="292223" y="421313"/>
            <a:ext cx="2844686" cy="2133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879054">
            <a:off x="6008252" y="441712"/>
            <a:ext cx="2844686" cy="2132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156805" y="834655"/>
            <a:ext cx="2844686" cy="1897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07504" y="5183324"/>
            <a:ext cx="864096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С</a:t>
            </a: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пасибо за внимание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83568" y="980728"/>
            <a:ext cx="792088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95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987824" y="1772816"/>
            <a:ext cx="5337400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21125150">
            <a:off x="323528" y="630480"/>
            <a:ext cx="5171520" cy="3878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Box 5"/>
          <p:cNvSpPr txBox="1">
            <a:spLocks noChangeArrowheads="1"/>
          </p:cNvSpPr>
          <p:nvPr/>
        </p:nvSpPr>
        <p:spPr bwMode="auto">
          <a:xfrm>
            <a:off x="539750" y="117475"/>
            <a:ext cx="8280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i="1">
                <a:latin typeface="Times New Roman" pitchFamily="18" charset="0"/>
                <a:cs typeface="Times New Roman" pitchFamily="18" charset="0"/>
              </a:rPr>
              <a:t>Проектно – исследовательская работа </a:t>
            </a:r>
          </a:p>
          <a:p>
            <a:pPr algn="ctr"/>
            <a:r>
              <a:rPr lang="ru-RU" sz="2400" i="1">
                <a:latin typeface="Times New Roman" pitchFamily="18" charset="0"/>
                <a:cs typeface="Times New Roman" pitchFamily="18" charset="0"/>
              </a:rPr>
              <a:t>«Агротехника выращивания картофеля на пришкольном опытно – экспериментальном участке»</a:t>
            </a:r>
          </a:p>
        </p:txBody>
      </p:sp>
      <p:pic>
        <p:nvPicPr>
          <p:cNvPr id="41987" name="Рисунок 6"/>
          <p:cNvPicPr>
            <a:picLocks noChangeAspect="1"/>
          </p:cNvPicPr>
          <p:nvPr/>
        </p:nvPicPr>
        <p:blipFill>
          <a:blip r:embed="rId3"/>
          <a:srcRect r="4747" b="5151"/>
          <a:stretch>
            <a:fillRect/>
          </a:stretch>
        </p:blipFill>
        <p:spPr bwMode="auto">
          <a:xfrm rot="-428018">
            <a:off x="1628775" y="1509713"/>
            <a:ext cx="3335338" cy="3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804082">
            <a:off x="4129320" y="1644848"/>
            <a:ext cx="4409846" cy="4622984"/>
          </a:xfrm>
          <a:prstGeom prst="round2DiagRect">
            <a:avLst>
              <a:gd name="adj1" fmla="val 16667"/>
              <a:gd name="adj2" fmla="val 1472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-12419" y="116632"/>
            <a:ext cx="93314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Реализация образовательного проекта  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05422" y="2309258"/>
            <a:ext cx="4287291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ШКОЛЬНЫЙ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АГРОПАРК</a:t>
            </a:r>
            <a:endParaRPr lang="ru-RU" sz="60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+mn-cs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1370013" y="3716338"/>
            <a:ext cx="1185862" cy="850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300788" y="3716338"/>
            <a:ext cx="1254125" cy="7921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449763" y="4141788"/>
            <a:ext cx="0" cy="395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2941638" y="1484313"/>
            <a:ext cx="1368425" cy="9318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4859338" y="1470025"/>
            <a:ext cx="1296987" cy="1003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92500" y="4724400"/>
            <a:ext cx="2303463" cy="6572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1188" y="4724400"/>
            <a:ext cx="2089150" cy="6572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92888" y="4735513"/>
            <a:ext cx="2016125" cy="646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388" y="996950"/>
            <a:ext cx="2640012" cy="954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партнеры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27775" y="960438"/>
            <a:ext cx="2640013" cy="9540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 Карпинск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176213" y="404813"/>
            <a:ext cx="9036050" cy="633412"/>
          </a:xfrm>
        </p:spPr>
        <p:txBody>
          <a:bodyPr/>
          <a:lstStyle/>
          <a:p>
            <a:r>
              <a:rPr lang="ru-RU" sz="4000" i="1" smtClean="0">
                <a:latin typeface="Times New Roman" pitchFamily="18" charset="0"/>
                <a:cs typeface="Times New Roman" pitchFamily="18" charset="0"/>
              </a:rPr>
              <a:t>Рабочая группа образовательного проекта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93857" y="1700808"/>
            <a:ext cx="1719704" cy="2587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267632" y="1679612"/>
            <a:ext cx="1740275" cy="260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12713" y="4265613"/>
            <a:ext cx="200025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Реш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 Елена Евгеньевна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9613" y="4079875"/>
            <a:ext cx="22113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Тарасова Елена Васильевна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018856" y="1726332"/>
            <a:ext cx="1788418" cy="2716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014467" y="1831649"/>
            <a:ext cx="1791272" cy="2517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752975" y="4094163"/>
            <a:ext cx="23209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Кузнецова Лилия Михайловна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2613" y="4094163"/>
            <a:ext cx="22113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Мут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 Галина Андреевна</a:t>
            </a:r>
          </a:p>
        </p:txBody>
      </p:sp>
      <p:sp>
        <p:nvSpPr>
          <p:cNvPr id="44042" name="TextBox 2"/>
          <p:cNvSpPr txBox="1">
            <a:spLocks noChangeArrowheads="1"/>
          </p:cNvSpPr>
          <p:nvPr/>
        </p:nvSpPr>
        <p:spPr bwMode="auto">
          <a:xfrm>
            <a:off x="158750" y="5181600"/>
            <a:ext cx="40322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Главная задача «Школьного огорода» - выращивание экологически чистых культур: томатов, перцев, огурцов с применением современных технологий. </a:t>
            </a:r>
          </a:p>
          <a:p>
            <a:endParaRPr lang="ru-RU">
              <a:latin typeface="Candara" pitchFamily="34" charset="0"/>
            </a:endParaRPr>
          </a:p>
        </p:txBody>
      </p:sp>
      <p:sp>
        <p:nvSpPr>
          <p:cNvPr id="44043" name="TextBox 6"/>
          <p:cNvSpPr txBox="1">
            <a:spLocks noChangeArrowheads="1"/>
          </p:cNvSpPr>
          <p:nvPr/>
        </p:nvSpPr>
        <p:spPr bwMode="auto">
          <a:xfrm>
            <a:off x="122238" y="1338263"/>
            <a:ext cx="41767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u="sng">
                <a:latin typeface="Times New Roman" pitchFamily="18" charset="0"/>
                <a:cs typeface="Times New Roman" pitchFamily="18" charset="0"/>
              </a:rPr>
              <a:t>Лаборатория «Школьный огород» </a:t>
            </a:r>
            <a:endParaRPr lang="ru-RU" sz="2000" u="sn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44" name="TextBox 14"/>
          <p:cNvSpPr txBox="1">
            <a:spLocks noChangeArrowheads="1"/>
          </p:cNvSpPr>
          <p:nvPr/>
        </p:nvSpPr>
        <p:spPr bwMode="auto">
          <a:xfrm>
            <a:off x="4984750" y="1163638"/>
            <a:ext cx="4176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u="sng">
                <a:latin typeface="Times New Roman" pitchFamily="18" charset="0"/>
                <a:cs typeface="Times New Roman" pitchFamily="18" charset="0"/>
              </a:rPr>
              <a:t>Лаборатория </a:t>
            </a:r>
            <a:endParaRPr lang="en-US" sz="2000" b="1" u="sng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u="sng">
                <a:latin typeface="Times New Roman" pitchFamily="18" charset="0"/>
                <a:cs typeface="Times New Roman" pitchFamily="18" charset="0"/>
              </a:rPr>
              <a:t>«Ландшафтный дизайн» </a:t>
            </a:r>
            <a:endParaRPr lang="ru-RU" sz="2000" u="sn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45" name="TextBox 15"/>
          <p:cNvSpPr txBox="1">
            <a:spLocks noChangeArrowheads="1"/>
          </p:cNvSpPr>
          <p:nvPr/>
        </p:nvSpPr>
        <p:spPr bwMode="auto">
          <a:xfrm>
            <a:off x="4752975" y="5181600"/>
            <a:ext cx="42783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Главная задача ландшафтного дизайна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— создание гармонии, красоты в сочетании с удобствами использования инфраструктуры зданий.</a:t>
            </a:r>
            <a:endParaRPr lang="ru-RU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>
          <a:xfrm>
            <a:off x="68263" y="620713"/>
            <a:ext cx="9037637" cy="633412"/>
          </a:xfrm>
        </p:spPr>
        <p:txBody>
          <a:bodyPr/>
          <a:lstStyle/>
          <a:p>
            <a:r>
              <a:rPr lang="ru-RU" i="1" smtClean="0">
                <a:latin typeface="Times New Roman" pitchFamily="18" charset="0"/>
                <a:cs typeface="Times New Roman" pitchFamily="18" charset="0"/>
              </a:rPr>
              <a:t>Рабочая группа образовательного проекта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325" y="4975225"/>
            <a:ext cx="21526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Титова Валентина Ивановна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812388" y="2488090"/>
            <a:ext cx="1750744" cy="2475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/>
            </a:extLst>
          </a:blip>
          <a:srcRect b="14507"/>
          <a:stretch/>
        </p:blipFill>
        <p:spPr>
          <a:xfrm>
            <a:off x="539552" y="2348880"/>
            <a:ext cx="1800200" cy="2594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2527300" y="5000625"/>
            <a:ext cx="23209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Вяткина Наталья Иосифовна</a:t>
            </a:r>
          </a:p>
        </p:txBody>
      </p:sp>
      <p:sp>
        <p:nvSpPr>
          <p:cNvPr id="45062" name="TextBox 6"/>
          <p:cNvSpPr txBox="1">
            <a:spLocks noChangeArrowheads="1"/>
          </p:cNvSpPr>
          <p:nvPr/>
        </p:nvSpPr>
        <p:spPr bwMode="auto">
          <a:xfrm>
            <a:off x="971550" y="1949450"/>
            <a:ext cx="4176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u="sng">
                <a:latin typeface="Times New Roman" pitchFamily="18" charset="0"/>
                <a:cs typeface="Times New Roman" pitchFamily="18" charset="0"/>
              </a:rPr>
              <a:t>Лаборатория «Оранжерея» </a:t>
            </a:r>
            <a:endParaRPr lang="ru-RU" sz="2000" u="sn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3" name="TextBox 7"/>
          <p:cNvSpPr txBox="1">
            <a:spLocks noChangeArrowheads="1"/>
          </p:cNvSpPr>
          <p:nvPr/>
        </p:nvSpPr>
        <p:spPr bwMode="auto">
          <a:xfrm>
            <a:off x="4848225" y="2487613"/>
            <a:ext cx="40322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Главная задача лаборатории «Оранжерея» - создание комфортной психологической и эстетической среды в школе через улучшение эстетического вида фойе и коридоров нашей школы. </a:t>
            </a:r>
            <a:endParaRPr lang="ru-RU">
              <a:latin typeface="Candara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228184" y="4213979"/>
            <a:ext cx="2016224" cy="2496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3"/>
          <p:cNvSpPr txBox="1">
            <a:spLocks noChangeArrowheads="1"/>
          </p:cNvSpPr>
          <p:nvPr/>
        </p:nvSpPr>
        <p:spPr bwMode="auto">
          <a:xfrm>
            <a:off x="87313" y="3573463"/>
            <a:ext cx="903605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i="1">
                <a:latin typeface="Times New Roman" pitchFamily="18" charset="0"/>
                <a:cs typeface="Times New Roman" pitchFamily="18" charset="0"/>
              </a:rPr>
              <a:t>Огромная благодарность главе администрации городского округа Карпинск</a:t>
            </a:r>
          </a:p>
          <a:p>
            <a:pPr algn="ctr"/>
            <a:r>
              <a:rPr lang="ru-RU" sz="36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i="1">
                <a:solidFill>
                  <a:srgbClr val="791811"/>
                </a:solidFill>
                <a:latin typeface="Times New Roman" pitchFamily="18" charset="0"/>
                <a:cs typeface="Times New Roman" pitchFamily="18" charset="0"/>
              </a:rPr>
              <a:t>Андрею Алексеевичу Клопову </a:t>
            </a:r>
          </a:p>
          <a:p>
            <a:pPr algn="ctr"/>
            <a:r>
              <a:rPr lang="ru-RU" sz="3200" i="1">
                <a:latin typeface="Times New Roman" pitchFamily="18" charset="0"/>
                <a:cs typeface="Times New Roman" pitchFamily="18" charset="0"/>
              </a:rPr>
              <a:t>и начальнику отдела образования </a:t>
            </a:r>
            <a:r>
              <a:rPr lang="ru-RU" sz="4800" b="1" i="1">
                <a:solidFill>
                  <a:srgbClr val="791811"/>
                </a:solidFill>
                <a:latin typeface="Times New Roman" pitchFamily="18" charset="0"/>
                <a:cs typeface="Times New Roman" pitchFamily="18" charset="0"/>
              </a:rPr>
              <a:t>Владимиру Викторовичу Греку!</a:t>
            </a:r>
          </a:p>
        </p:txBody>
      </p:sp>
      <p:pic>
        <p:nvPicPr>
          <p:cNvPr id="46082" name="Рисунок 4"/>
          <p:cNvPicPr>
            <a:picLocks noChangeAspect="1"/>
          </p:cNvPicPr>
          <p:nvPr/>
        </p:nvPicPr>
        <p:blipFill>
          <a:blip r:embed="rId2"/>
          <a:srcRect l="11836" r="11472"/>
          <a:stretch>
            <a:fillRect/>
          </a:stretch>
        </p:blipFill>
        <p:spPr bwMode="auto">
          <a:xfrm>
            <a:off x="6940550" y="217488"/>
            <a:ext cx="2066925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613" y="206375"/>
            <a:ext cx="2066925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0125" y="217488"/>
            <a:ext cx="4670425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917">
              <a:schemeClr val="bg2">
                <a:tint val="94000"/>
                <a:shade val="94000"/>
                <a:alpha val="100000"/>
                <a:satMod val="114000"/>
                <a:lumMod val="114000"/>
              </a:schemeClr>
            </a:gs>
            <a:gs pos="40000">
              <a:schemeClr val="bg2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bg2">
                <a:tint val="94000"/>
                <a:shade val="94000"/>
                <a:satMod val="128000"/>
                <a:lumMod val="100000"/>
              </a:schemeClr>
            </a:gs>
            <a:gs pos="100000">
              <a:schemeClr val="bg2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3"/>
          <p:cNvPicPr>
            <a:picLocks noChangeAspect="1"/>
          </p:cNvPicPr>
          <p:nvPr/>
        </p:nvPicPr>
        <p:blipFill>
          <a:blip r:embed="rId2"/>
          <a:srcRect b="21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850" y="333375"/>
            <a:ext cx="8351838" cy="69865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«Школьный огород» расширилась и появилась возможность для разработки новых исследовательских проектов: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«Технология выращивания в открытом грунте высокоплодородных томатов»,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«Выращивание перца в условиях закрытого и открытого грунта»,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«Проектная работа по благоустройству пришкольного участка»,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«Способы размножения лимонов в домашних условиях»,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«Огород - круглый год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«Влияние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почвенных условий на рост и плодоношение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огурцов».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764</TotalTime>
  <Words>504</Words>
  <Application>Microsoft Office PowerPoint</Application>
  <PresentationFormat>Экран (4:3)</PresentationFormat>
  <Paragraphs>89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15</vt:i4>
      </vt:variant>
      <vt:variant>
        <vt:lpstr>Заголовки слайдов</vt:lpstr>
      </vt:variant>
      <vt:variant>
        <vt:i4>23</vt:i4>
      </vt:variant>
    </vt:vector>
  </HeadingPairs>
  <TitlesOfParts>
    <vt:vector size="47" baseType="lpstr">
      <vt:lpstr>Candara</vt:lpstr>
      <vt:lpstr>Arial</vt:lpstr>
      <vt:lpstr>Symbol</vt:lpstr>
      <vt:lpstr>Calibri</vt:lpstr>
      <vt:lpstr>Book Antiqua</vt:lpstr>
      <vt:lpstr>Century Gothic</vt:lpstr>
      <vt:lpstr>Times New Roman</vt:lpstr>
      <vt:lpstr>Century Schoolbook</vt:lpstr>
      <vt:lpstr>Wingdings</vt:lpstr>
      <vt:lpstr>Волна</vt:lpstr>
      <vt:lpstr>Тема Office</vt:lpstr>
      <vt:lpstr>Аптека</vt:lpstr>
      <vt:lpstr>Волна</vt:lpstr>
      <vt:lpstr>Волна</vt:lpstr>
      <vt:lpstr>Волна</vt:lpstr>
      <vt:lpstr>Волна</vt:lpstr>
      <vt:lpstr>Волна</vt:lpstr>
      <vt:lpstr>Волна</vt:lpstr>
      <vt:lpstr>Аптека</vt:lpstr>
      <vt:lpstr>Аптека</vt:lpstr>
      <vt:lpstr>Аптека</vt:lpstr>
      <vt:lpstr>Аптека</vt:lpstr>
      <vt:lpstr>Аптека</vt:lpstr>
      <vt:lpstr>Аптека</vt:lpstr>
      <vt:lpstr>Слайд 1</vt:lpstr>
      <vt:lpstr>Слайд 2</vt:lpstr>
      <vt:lpstr>Слайд 3</vt:lpstr>
      <vt:lpstr>Слайд 4</vt:lpstr>
      <vt:lpstr>Слайд 5</vt:lpstr>
      <vt:lpstr>Рабочая группа образовательного проекта</vt:lpstr>
      <vt:lpstr>Рабочая группа образовательного проекта</vt:lpstr>
      <vt:lpstr>Слайд 8</vt:lpstr>
      <vt:lpstr>Слайд 9</vt:lpstr>
      <vt:lpstr>Областной конкурс «Юные исследователи природы» 2017 </vt:lpstr>
      <vt:lpstr>Областной конкурс «Юные исследователи природы» 2018</vt:lpstr>
      <vt:lpstr>Слайд 12</vt:lpstr>
      <vt:lpstr>Слайд 13</vt:lpstr>
      <vt:lpstr>Слайд 14</vt:lpstr>
      <vt:lpstr>Слайд 15</vt:lpstr>
      <vt:lpstr>Слайд 16</vt:lpstr>
      <vt:lpstr>ПЛАНОМЕРНЫЙ РЕЗУЛЬТАТ НАШЕЙ ДЕЯТЕЛЬНОСТИ –  СТАТУС БАЗОВОЙ ПЛОЩАДКИ ДВОРЦА МОЛОДЕЖИ!!!</vt:lpstr>
      <vt:lpstr>В рамках реализации проекта в школу поступило оборудование стоимостью около 2-х миллионов рублей</vt:lpstr>
      <vt:lpstr>Слайд 19</vt:lpstr>
      <vt:lpstr>Слайд 20</vt:lpstr>
      <vt:lpstr>Слайд 21</vt:lpstr>
      <vt:lpstr>Отношение к земле требует работы не только ума, но и сердца. Опытническая работа служит своеобразным индикатором результата трудового обучения и воспитания.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59</cp:revision>
  <dcterms:created xsi:type="dcterms:W3CDTF">2019-02-05T06:00:49Z</dcterms:created>
  <dcterms:modified xsi:type="dcterms:W3CDTF">2019-02-25T18:55:52Z</dcterms:modified>
</cp:coreProperties>
</file>